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10A-4A81-483B-B42E-78E5D8A47742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B4B85-2255-4229-B211-8858D0C5D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307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10A-4A81-483B-B42E-78E5D8A47742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B4B85-2255-4229-B211-8858D0C5D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557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10A-4A81-483B-B42E-78E5D8A47742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B4B85-2255-4229-B211-8858D0C5D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111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10A-4A81-483B-B42E-78E5D8A47742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B4B85-2255-4229-B211-8858D0C5D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206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10A-4A81-483B-B42E-78E5D8A47742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B4B85-2255-4229-B211-8858D0C5D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794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10A-4A81-483B-B42E-78E5D8A47742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B4B85-2255-4229-B211-8858D0C5D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82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10A-4A81-483B-B42E-78E5D8A47742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B4B85-2255-4229-B211-8858D0C5D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07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10A-4A81-483B-B42E-78E5D8A47742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B4B85-2255-4229-B211-8858D0C5D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730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10A-4A81-483B-B42E-78E5D8A47742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B4B85-2255-4229-B211-8858D0C5D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359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10A-4A81-483B-B42E-78E5D8A47742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B4B85-2255-4229-B211-8858D0C5D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52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10A-4A81-483B-B42E-78E5D8A47742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B4B85-2255-4229-B211-8858D0C5D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442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DA10A-4A81-483B-B42E-78E5D8A47742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B4B85-2255-4229-B211-8858D0C5D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752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dilet.zan.kz/rus/docs/V2300032747#z8" TargetMode="External"/><Relationship Id="rId2" Type="http://schemas.openxmlformats.org/officeDocument/2006/relationships/hyperlink" Target="https://adilet.zan.kz/rus/docs/V070005036_#z2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144" y="340231"/>
            <a:ext cx="6096012" cy="17769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52500" y="3020109"/>
            <a:ext cx="104013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kk-KZ" sz="28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ГОДОВОЙ ОТЧЕТ РАБОТЫ УЧЕБНО-МЕТОДИЧЕСКОГО СОВЕТА УНИВЕРСИТЕТА</a:t>
            </a:r>
            <a:endParaRPr lang="ru-RU" sz="2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kk-KZ" sz="28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(2023 -2024 учебный год)</a:t>
            </a:r>
            <a:endParaRPr lang="ru-RU" sz="2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3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75" y="517803"/>
            <a:ext cx="11930063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0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Учебно-методический совет (УМС) 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является одной из коллегиальных форм управления высшим учебным заведением.</a:t>
            </a:r>
          </a:p>
          <a:p>
            <a:pPr indent="457200"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УМС в своей деятельности руководствуется Законом Республики Казахстан «Об образовании», </a:t>
            </a:r>
            <a:r>
              <a:rPr lang="ru-RU" spc="1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Правилам организации и осуществления учебно-методической и научно-методической работы в организациях образования,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Уставом вуза, Академической политикой университета и «Положением об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учебно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методическом совете университета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».</a:t>
            </a:r>
            <a:endParaRPr lang="ru-RU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endParaRPr lang="ru-RU" spc="1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Основная </a:t>
            </a:r>
            <a:r>
              <a:rPr lang="ru-RU" b="1" spc="1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цель</a:t>
            </a:r>
            <a:r>
              <a:rPr lang="ru-RU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учебно-методической работы заключается в обеспечении учебного процесса учебными документами и педагогическими разработками, способствующих развитию </a:t>
            </a:r>
            <a:r>
              <a:rPr lang="ru-RU" spc="1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студентоцентрированного</a:t>
            </a:r>
            <a:r>
              <a:rPr lang="ru-RU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преподавания, обучения и оценки.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b="1" spc="1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Задачами учебно-методической работы являются:</a:t>
            </a:r>
            <a:endParaRPr lang="ru-RU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методическое обеспечение реализации образовательных программ, учебных планов и учебных программ;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ru-RU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разработка учебных документов (образовательных программ, учебных планов и программ), и также методических работ и пособий;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ru-RU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внедрение новых и совершенствование существующих методик и методов, стратегий преподавания, инструментов и средств образовательного процесса;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ru-RU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 развитие инновационных технологий и форм обучения с использованием информационно-коммуникационных технологий;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ru-RU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5) разработка и развитие систем оценивания учебных достижений, навыков и компетенций обучающихся;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ru-RU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6) повышение эффективности и качества учебного процесса;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ru-RU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7) постоянное совершенствование методического потенциала педагогического коллектива, основанное на развитии творческого мышления педагога, повышении его квалификации и профессионального мастерства.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52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176" y="442912"/>
            <a:ext cx="1124426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2023-2024 учебном году Учебно-методическая работа </a:t>
            </a:r>
            <a:r>
              <a:rPr lang="ru-RU" sz="2400" spc="1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Мар</a:t>
            </a:r>
            <a:r>
              <a:rPr lang="kk-KZ" sz="2400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ғұлан университета</a:t>
            </a:r>
            <a:r>
              <a:rPr lang="ru-RU" sz="2400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организовывалась в соответствии с </a:t>
            </a:r>
            <a:r>
              <a:rPr lang="ru-RU" sz="2400" spc="1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Правилами организации и осуществления учебно-методической и научно-методической работы в организациях образования</a:t>
            </a:r>
            <a:r>
              <a:rPr lang="ru-RU" sz="2400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утвержденным </a:t>
            </a:r>
            <a:r>
              <a:rPr lang="ru-RU" sz="2400" u="sng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приказом</a:t>
            </a:r>
            <a:r>
              <a:rPr lang="ru-RU" sz="2400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Министра образования и науки Республики Казахстан от 29 ноября 2007 года № 583</a:t>
            </a:r>
            <a:r>
              <a:rPr lang="kk-KZ" sz="2400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редакции приказа Министра науки и высшего образования РК от 08.06.2023 </a:t>
            </a:r>
            <a:r>
              <a:rPr lang="ru-RU" sz="2400" u="sng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№ 263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., </a:t>
            </a:r>
            <a:r>
              <a:rPr lang="ru-RU" sz="24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«Положением об </a:t>
            </a:r>
            <a:r>
              <a:rPr lang="ru-RU" sz="240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учебно</a:t>
            </a:r>
            <a:r>
              <a:rPr lang="ru-RU" sz="24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методическом совете университета» и годовым планом работы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принятым на заседании УМС от 29.</a:t>
            </a:r>
            <a:r>
              <a:rPr lang="kk-K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08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.2024г, протокол №1. Приказ №559 от 1.09.2023г.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Состав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УМС ежегодно утверждается приказом председателя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правления-ректора. (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Приказ №558 от 1.09.2023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годовому плану в отчетный период проводились шесть заседаний УМС университета.</a:t>
            </a:r>
            <a:endParaRPr lang="ru-RU" sz="2400" dirty="0">
              <a:solidFill>
                <a:prstClr val="black"/>
              </a:solidFill>
            </a:endParaRPr>
          </a:p>
          <a:p>
            <a:pPr algn="just"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86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7174" y="341113"/>
            <a:ext cx="11601451" cy="6388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450215" algn="l"/>
              </a:tabLst>
            </a:pPr>
            <a:r>
              <a:rPr lang="ru-RU" sz="1600" b="1" kern="5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течение учебного года работа УМС университета проводилась по следующим направлениям:</a:t>
            </a:r>
            <a:endParaRPr lang="ru-RU" sz="16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50215" algn="l"/>
              </a:tabLst>
            </a:pPr>
            <a:r>
              <a:rPr lang="ru-RU" sz="1600" b="1" i="1" kern="50" dirty="0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16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разработка образовательных программ и учебных планов;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50215" algn="l"/>
              </a:tabLst>
            </a:pPr>
            <a:r>
              <a:rPr lang="ru-RU" sz="1600" b="1" i="1" kern="50" dirty="0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16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составление рабочих программ по учебным дисциплинам (</a:t>
            </a:r>
            <a:r>
              <a:rPr lang="ru-RU" sz="1600" spc="1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силлабусов</a:t>
            </a:r>
            <a:r>
              <a:rPr lang="ru-RU" sz="16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внесение изменений и дополнений в действующие программы;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50215" algn="l"/>
              </a:tabLst>
            </a:pPr>
            <a:r>
              <a:rPr lang="ru-RU" sz="1600" b="1" i="1" kern="50" dirty="0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16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разработка и внедрение в учебный процесс учебно-методических и дидактических материалов и программных продуктов автоматизированных средств обучения и контроля знаний обучающихся;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50215" algn="l"/>
              </a:tabLst>
            </a:pPr>
            <a:r>
              <a:rPr lang="ru-RU" sz="1600" b="1" i="1" kern="50" dirty="0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16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 составление документов по организации учебных занятий: календарно-тематических планов учебных дисциплин, методических пособий для самостоятельной работы обучающихся, в том числе под руководством преподавателя, графика сдачи рубежных заданий;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50215" algn="l"/>
              </a:tabLst>
            </a:pPr>
            <a:r>
              <a:rPr lang="ru-RU" sz="1600" b="1" i="1" kern="50" dirty="0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16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5) разработка учебно-программной документации, необходимой для проведения учебных занятий: учебники и учебные пособия, в том числе на электронных носителях, конспекты лекций, задачники, тесты, задания к упражнениям, лабораторным и курсовым работам, пособия к курсовым и дипломным работам (проектам), методические разработки по применению новых технологий в учебном процессе, в том числе кредитной технологии обучения, дистанционного обучения, онлайн-обучения и другие учебно-методические документы;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50215" algn="l"/>
              </a:tabLst>
            </a:pPr>
            <a:r>
              <a:rPr lang="ru-RU" sz="1600" b="1" i="1" kern="50" dirty="0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16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6) программно-методическое обеспечение профессиональных практик, разработку к ним пакетов индивидуальных заданий;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50215" algn="l"/>
              </a:tabLst>
            </a:pPr>
            <a:r>
              <a:rPr lang="ru-RU" sz="1600" b="1" i="1" kern="50" dirty="0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16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7) формирование карт обеспеченности учебных дисциплин учебной и учебно-методической литературой, учебно-методической документацией, внедрение современных информационно-библиотечных систем;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50215" algn="l"/>
              </a:tabLst>
            </a:pPr>
            <a:r>
              <a:rPr lang="ru-RU" sz="1600" b="1" i="1" kern="50" dirty="0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16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8) разработка контрольно-измерительных и методических материалов по контролю учебных достижений обучающихся;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50215" algn="l"/>
              </a:tabLst>
            </a:pPr>
            <a:r>
              <a:rPr lang="ru-RU" sz="1600" b="1" i="1" kern="50" dirty="0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16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9) обеспечение качества преподавания посредством контрольных посещений занятий, взаимных посещений занятий, проведения показательных, открытых и пробных занятий;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50215" algn="l"/>
              </a:tabLst>
            </a:pPr>
            <a:r>
              <a:rPr lang="ru-RU" sz="1600" b="1" i="1" kern="50" dirty="0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16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10) проектирование и изготовление наглядных средств обучения (макетов, моделей, демонстрационных стендов и др.);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50215" algn="l"/>
              </a:tabLst>
            </a:pPr>
            <a:r>
              <a:rPr lang="ru-RU" sz="1600" b="1" i="1" kern="50" dirty="0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16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11) внедрение в учебный процесс результатов научных, научно-методических исследований, новых информационных технологий обучения (автоматизированные системы обучения, виртуальный лабораторный практикум, презентации лекций, компьютерное тестирование и др.);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50215" algn="l"/>
              </a:tabLst>
            </a:pPr>
            <a:r>
              <a:rPr lang="ru-RU" sz="1600" b="1" i="1" kern="50" dirty="0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16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</a:t>
            </a:r>
            <a:r>
              <a:rPr lang="ru-RU" sz="1600" spc="1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методическая работа </a:t>
            </a:r>
            <a:r>
              <a:rPr lang="ru-RU" sz="16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рамках повышения квалификации преподавателей.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60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2950" y="154931"/>
            <a:ext cx="108870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мероприятия, рассматринные на учебно-методическом совете университета, в 2023-2024 </a:t>
            </a: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учебном году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009079"/>
              </p:ext>
            </p:extLst>
          </p:nvPr>
        </p:nvGraphicFramePr>
        <p:xfrm>
          <a:off x="214313" y="1169754"/>
          <a:ext cx="11744325" cy="5622715"/>
        </p:xfrm>
        <a:graphic>
          <a:graphicData uri="http://schemas.openxmlformats.org/drawingml/2006/table">
            <a:tbl>
              <a:tblPr firstRow="1" firstCol="1" bandRow="1"/>
              <a:tblGrid>
                <a:gridCol w="1200548"/>
                <a:gridCol w="8702018"/>
                <a:gridCol w="1841759"/>
              </a:tblGrid>
              <a:tr h="471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Мероприятия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Примечание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38"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 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 Августа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20223 года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129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Утверждение состава УМС на 2023-2024 год.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204470" algn="ctr"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Выполнено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Протокол № 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 сентября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2023 года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8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1295" algn="l"/>
                          <a:tab pos="270510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 утверждении плана работы УМС на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66700" algn="just">
                        <a:spcAft>
                          <a:spcPts val="0"/>
                        </a:spcAft>
                        <a:tabLst>
                          <a:tab pos="201295" algn="l"/>
                          <a:tab pos="270510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2023-2024 учебный год.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1295" algn="l"/>
                          <a:tab pos="270510" algn="l"/>
                          <a:tab pos="450215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 утверждении плана издания учебно-методической литературы на 2023-2024 учебный год.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1590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 утверждении академического календаря на 1 курс.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71450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 утверждении учебной нагрузки ППС, штатного расписания  по ОП и ВШ на 2023-2024 учебный год.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58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71450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 готовности учебно-методического комплекса, утверждении силлабусов, материалов и контентов по дисциплинам на 2023-2024 учебный год.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38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71450" algn="l"/>
                        </a:tabLst>
                      </a:pP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Разное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(Об утверждении программы итоговой аттестации, о подготовке к прохождению выпускников ОЗП, согласование новых и инновационных ОП, об утверждении планов работы ВШ и планов работы по ОП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об утверждении списка ППС для чтения лекций и руководства магистерскими диссертациями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) </a:t>
                      </a: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938"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 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 Октября 2023 года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kk-KZ" sz="14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 </a:t>
                      </a:r>
                      <a:r>
                        <a:rPr lang="kk-KZ" sz="1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реализации Концепции модернизации педагогического образования Республики Казахстан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204470" algn="ctr"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Выполнено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Протокол № 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 Октября 2023 года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использовании МООК в учебном процессе вуза. О разработке МООК. Обучение на платформе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Coursera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признании результатов формального и неформального образования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повышении квалификации ППС и сотрудников университета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утверждении тем и руководителей дипломных работ, магистерских диссертации.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 разработке и внедрению программ двойного диплома. Об академической мобильности ППС и студентов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Разное (О ходе подготовки к специализированной аккредитации, лицензированию вновь </a:t>
                      </a: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введенных </a:t>
                      </a:r>
                      <a:r>
                        <a:rPr lang="kk-KZ" sz="14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ОП, об анкетировании</a:t>
                      </a:r>
                      <a:r>
                        <a:rPr lang="kk-KZ" sz="1400" baseline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ППС</a:t>
                      </a:r>
                      <a:r>
                        <a:rPr lang="kk-KZ" sz="14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27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3143"/>
              </p:ext>
            </p:extLst>
          </p:nvPr>
        </p:nvGraphicFramePr>
        <p:xfrm>
          <a:off x="252413" y="239712"/>
          <a:ext cx="11615737" cy="6389687"/>
        </p:xfrm>
        <a:graphic>
          <a:graphicData uri="http://schemas.openxmlformats.org/drawingml/2006/table">
            <a:tbl>
              <a:tblPr firstRow="1" firstCol="1" bandRow="1"/>
              <a:tblGrid>
                <a:gridCol w="1187403"/>
                <a:gridCol w="8606740"/>
                <a:gridCol w="1821594"/>
              </a:tblGrid>
              <a:tr h="336299"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 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 Декабря  2023 года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1590" algn="l"/>
                          <a:tab pos="201930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 профориентационной работе и довузовской подготовке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204470"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Выполнено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Протокол № 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 Декабря  2023 года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2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1590" algn="l"/>
                          <a:tab pos="20193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 ходе работы по подготовке выпускников к прохождению ОЗП</a:t>
                      </a: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25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1590" algn="l"/>
                          <a:tab pos="201930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 реализации инклюзивного образования  и Дорожной карты по развитию инклюзивного образования в организациях высшего и(или) послевузовского образования на 2023-2025 годы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25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1590" algn="l"/>
                          <a:tab pos="201930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Результаты рейтинга образовательных программ, проведенного НПП «Атамекен», работа по исправлению недостатков и реализации предложений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25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1590" algn="l"/>
                          <a:tab pos="111760" algn="l"/>
                          <a:tab pos="201930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 реализации проектов: Интегральное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GPA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обучение на платформе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COURSERA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финансирование вуза через Финансовый центр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25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1590" algn="l"/>
                          <a:tab pos="111760" algn="l"/>
                          <a:tab pos="201930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 ходе экзаменационной сессии, сдаче академической разницы студентов – переводников, о результатах  обучения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 языковым дисциплинам по итогам 1 семестра</a:t>
                      </a: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2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1590" algn="l"/>
                          <a:tab pos="111760" algn="l"/>
                          <a:tab pos="20193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Разное</a:t>
                      </a: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299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№4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 Февраля 2024 года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Дуальное образование: состояние и перспективы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Выполнено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Протокол №4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 Февраля 2024 года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2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 совершенствовании политики оценивания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2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1930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Цифровизация университета: проблемы и перспективы 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2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1295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 соблюдении Кодекса академической честности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25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1295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обеспечении качества образовательных услуг и  исполнении плана мероприятий по результатам институциональной и специализированной аккредитаций.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25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1295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Разное (Анализ выполнения плана издания учебно-методической литературы,  обновление образовательных программ в Реестре ОП и т.д.)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94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895986"/>
              </p:ext>
            </p:extLst>
          </p:nvPr>
        </p:nvGraphicFramePr>
        <p:xfrm>
          <a:off x="252412" y="354015"/>
          <a:ext cx="11615737" cy="6370968"/>
        </p:xfrm>
        <a:graphic>
          <a:graphicData uri="http://schemas.openxmlformats.org/drawingml/2006/table">
            <a:tbl>
              <a:tblPr firstRow="1" firstCol="1" bandRow="1"/>
              <a:tblGrid>
                <a:gridCol w="1187403"/>
                <a:gridCol w="8606740"/>
                <a:gridCol w="1821594"/>
              </a:tblGrid>
              <a:tr h="724425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 Апреля 2024 года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 использовании в образовательном процессе университета инновационных методов, стратегий  и форм обучения.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Выполнено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Протокол №5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 Апреля 2024 года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2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Изучение, обобщение и распространение передового педагогического опыта ППС. Наставничество.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66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32080" algn="l"/>
                          <a:tab pos="201930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 готовности учебных планов (ООД, ВК, КВ) для студентов старших курсов (2-4 курсы) на новый учебный год, процесс регистрации преподавателей и обучающихся к дисциплинам, предварительный проект учебной нагрузки ППС, штатное расписание ППС. 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22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7960" indent="13335" algn="just">
                        <a:spcAft>
                          <a:spcPts val="0"/>
                        </a:spcAft>
                        <a:tabLst/>
                      </a:pP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утверждении академического календаря на новый учебный год по 2-4 курсам.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44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7960" indent="13335" algn="just"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подготовительных работах к экзаменационной сессии и к итоговой аттестации, проведению предварительной защиты дипломных работ (проектов), магистерских диссертаций.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22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7960" indent="13335" algn="just"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Разное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2212"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 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 июня  2024 года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Итоги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профессиональной практики 	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228600" algn="ctr">
                        <a:spcAft>
                          <a:spcPts val="0"/>
                        </a:spcAft>
                        <a:tabLst>
                          <a:tab pos="187960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Выполнено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0" algn="ctr">
                        <a:spcAft>
                          <a:spcPts val="0"/>
                        </a:spcAft>
                        <a:tabLst>
                          <a:tab pos="187960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Протокол № 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0" algn="ctr">
                        <a:spcAft>
                          <a:spcPts val="0"/>
                        </a:spcAft>
                        <a:tabLst>
                          <a:tab pos="187960" algn="l"/>
                        </a:tabLs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 июня  2024 года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2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Трудоустройство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выпускников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22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1590" algn="l"/>
                          <a:tab pos="98425" algn="l"/>
                          <a:tab pos="201930" algn="l"/>
                        </a:tabLst>
                      </a:pP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Об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использовании библиотечных ресурсов в образовательном процессе университета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22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1930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Годовой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отчет и проект плана работы УМС университета</a:t>
                      </a: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44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87960" algn="l"/>
                        </a:tabLst>
                      </a:pP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Отчет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 исполнении плана учебно-методических пособий, представленных к изданию в течение 2023-2024 учебного года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22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8425" algn="l"/>
                          <a:tab pos="187960" algn="l"/>
                        </a:tabLst>
                      </a:pP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Итоги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семестра и экзаменационной сессии. О ходе ИА.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34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87960" algn="l"/>
                        </a:tabLst>
                      </a:pPr>
                      <a:r>
                        <a:rPr lang="kk-KZ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kk-KZ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Разное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45" marR="18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32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8613" y="307420"/>
            <a:ext cx="11658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495300" algn="l"/>
                <a:tab pos="81026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По результатам рассмотренных вопросов на заседаниях УМС принимались рекомендации и решения, которые оформлялись протоколом. Все протоколы заседания УМС имеются. </a:t>
            </a:r>
          </a:p>
          <a:p>
            <a:pPr indent="450215" algn="just">
              <a:spcAft>
                <a:spcPts val="0"/>
              </a:spcAft>
              <a:tabLst>
                <a:tab pos="450215" algn="l"/>
              </a:tabLst>
            </a:pPr>
            <a:endParaRPr lang="kk-KZ" sz="2000" kern="50" dirty="0" smtClean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450215" algn="l"/>
              </a:tabLst>
            </a:pPr>
            <a:r>
              <a:rPr lang="kk-KZ" sz="2000" kern="50" dirty="0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kern="50" dirty="0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заседаниях УМС университета рассмотрены плановые вопросы: утверждение состава УМС университета, плана издания УМЛ, академического календаря, каталога элективных дисциплин, учебных планов по ОП, обсуждение результатов ОЗП выпускников, </a:t>
            </a:r>
            <a:r>
              <a:rPr kumimoji="0" lang="ru-RU" sz="2000" b="0" i="0" u="none" strike="noStrike" kern="50" cap="none" spc="0" normalizeH="0" baseline="0" noProof="0" dirty="0" smtClean="0">
                <a:ln>
                  <a:noFill/>
                </a:ln>
                <a:solidFill>
                  <a:srgbClr val="00000A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тематики дипломных и магистерских  работ, </a:t>
            </a:r>
            <a:r>
              <a:rPr lang="ru-RU" sz="2000" kern="50" dirty="0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итоги экзаменационных сессий и др.</a:t>
            </a:r>
            <a:r>
              <a:rPr lang="ru-RU" sz="2000" kern="50" cap="small" dirty="0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450215" algn="l"/>
              </a:tabLst>
            </a:pP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450215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Вопросы, рассмотренные на заседаниях УМС были направлены на методическое обеспечение и совершенствование учебного процесса университета, а принятые по ним решения, носят как обязательный, так и рекомендательный характер.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текущем году, на рассмотрение в УМС </a:t>
            </a:r>
            <a:r>
              <a:rPr lang="kk-KZ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после прохождения анализа экспертной комиссией,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был</a:t>
            </a:r>
            <a:r>
              <a:rPr lang="kk-KZ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присланы</a:t>
            </a:r>
            <a:r>
              <a:rPr lang="kk-KZ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рассмотрены учебно-методические издания, в том числе на электронных носителях для издания в университете и на РУМС. </a:t>
            </a:r>
            <a:endParaRPr lang="ru-RU" sz="2000" kern="50" dirty="0" smtClean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450215" algn="l"/>
              </a:tabLst>
            </a:pPr>
            <a:endParaRPr lang="ru-RU" sz="2000" kern="50" dirty="0" smtClean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450215" algn="l"/>
              </a:tabLst>
            </a:pPr>
            <a:r>
              <a:rPr lang="ru-RU" sz="2000" kern="50" dirty="0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Таким образом, работа учебно-методического совета университета, запланированная на текущий учебный год выполнена полностью.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92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674</Words>
  <Application>Microsoft Office PowerPoint</Application>
  <PresentationFormat>Широкоэкранный</PresentationFormat>
  <Paragraphs>118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Ахметова Лаура Нуржановна</dc:creator>
  <cp:lastModifiedBy>Казанцева Людмила Петровна</cp:lastModifiedBy>
  <cp:revision>9</cp:revision>
  <dcterms:created xsi:type="dcterms:W3CDTF">2024-06-13T09:50:11Z</dcterms:created>
  <dcterms:modified xsi:type="dcterms:W3CDTF">2024-09-25T09:10:35Z</dcterms:modified>
</cp:coreProperties>
</file>